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8" autoAdjust="0"/>
    <p:restoredTop sz="94660"/>
  </p:normalViewPr>
  <p:slideViewPr>
    <p:cSldViewPr snapToGrid="0">
      <p:cViewPr varScale="1">
        <p:scale>
          <a:sx n="96" d="100"/>
          <a:sy n="96"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9E50-5AC4-4BCC-A56E-3EF491DF2E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66D47C-639F-483F-8278-06B3B43028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9DC205-CB79-4EB4-86F5-6278E6966B78}"/>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B3488AB6-1DBE-49AA-A567-E611D038DD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217D55-E7AF-46E6-B1B2-1E33C325D564}"/>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115904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D61AB-6A4E-4FF1-A964-B76B27FD4B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AD9754-AD86-4D93-9CE0-F95E10E5BE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F92CE-C307-4848-B7FC-97E83CCB734D}"/>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761F5E7D-52A0-456F-955A-7342338D4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5B1CD9-F895-4DB4-8549-687BD44BFA66}"/>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204753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518BAD-F2C8-425F-B5DA-11B2E21F12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B66753-5E2B-4787-AA08-87B7E0555D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1CF3C5-6B5E-4F76-9852-981106B8BEAE}"/>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0BB17E38-FB0C-45D1-92A3-F793F7C88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8DF8FD-FBD7-4BBC-B675-639CCC0AE741}"/>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296429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937D4-7314-46A3-B0FF-78EB81A77C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27FA36-B8C7-4BBA-A7EA-A334B02E78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619E5-F1A4-4423-B134-A38BD369B7DD}"/>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308E48B1-769B-49A8-A69C-B94B06C98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9498C8-2569-47D5-A21A-F4CC2C2015D9}"/>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4223799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E6F89-A263-4927-98B5-DEB66BD76B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20E6AC-8F71-4668-A338-585EBABF8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7A548D-6083-4D8F-8E55-6380023D5E56}"/>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3C050AF9-FFD3-4382-9045-750EB7A4F6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F15F3C-1B10-4BC0-8848-F1EE2BA2C32B}"/>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518352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5C38E-BCA4-45CB-BEBA-C351809F56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5474EA-DAD3-481C-8D14-FC21CFB38B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A8F48A-D896-4AEC-96C8-5E557A9920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DDF4AD-0030-43B6-9584-21F9E7A9490D}"/>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6" name="Footer Placeholder 5">
            <a:extLst>
              <a:ext uri="{FF2B5EF4-FFF2-40B4-BE49-F238E27FC236}">
                <a16:creationId xmlns:a16="http://schemas.microsoft.com/office/drawing/2014/main" id="{FEE68856-22CA-463F-BC66-0BB9637284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3F1D56-CDD5-4017-8943-667D50C01F1B}"/>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915765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64B39-B52E-467A-8333-FD869B8CCD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20217C-1875-445E-9952-67C0DF8F31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128795-D1A1-49B1-A8B4-5A402AD42B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2C3D0C-982D-42BC-A3F8-94BD7BD35B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05B160-D6C3-426A-84C0-E02D84BEF4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C49BC1-DF3B-4AD0-A386-3922F6EEA15C}"/>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8" name="Footer Placeholder 7">
            <a:extLst>
              <a:ext uri="{FF2B5EF4-FFF2-40B4-BE49-F238E27FC236}">
                <a16:creationId xmlns:a16="http://schemas.microsoft.com/office/drawing/2014/main" id="{25AAF5B6-3DEE-46A5-9788-B9C8CA9BEF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6F84E-1545-4087-AC07-FA69424D2CC7}"/>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371977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7889-EAFF-47B1-BE40-3B4F72D826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B45CD9-1D9D-429C-BB1F-D7CED341CF78}"/>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4" name="Footer Placeholder 3">
            <a:extLst>
              <a:ext uri="{FF2B5EF4-FFF2-40B4-BE49-F238E27FC236}">
                <a16:creationId xmlns:a16="http://schemas.microsoft.com/office/drawing/2014/main" id="{DD46AAB6-190E-4DEF-BB8C-7558F631A0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6DC582-8096-4CAC-9AA2-9EBA99ACEDAA}"/>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40246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D4B72C-8225-406D-9843-89914AC43DB6}"/>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3" name="Footer Placeholder 2">
            <a:extLst>
              <a:ext uri="{FF2B5EF4-FFF2-40B4-BE49-F238E27FC236}">
                <a16:creationId xmlns:a16="http://schemas.microsoft.com/office/drawing/2014/main" id="{60CCB135-0622-41F1-B442-ADA6556E77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2C9FA2-E70B-409C-ABA8-D0641676C08A}"/>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15572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64178-FA08-4276-A64C-53689F36B2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25E64F-0A22-488C-9A17-69B200D78B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3D6E9A-8490-4743-8D74-11D1D2D287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DBC041-92BE-4C73-96A2-A068A9F84A5B}"/>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6" name="Footer Placeholder 5">
            <a:extLst>
              <a:ext uri="{FF2B5EF4-FFF2-40B4-BE49-F238E27FC236}">
                <a16:creationId xmlns:a16="http://schemas.microsoft.com/office/drawing/2014/main" id="{699845D5-E51D-420A-93A3-1A2F31096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B4DCD5-0ED6-4B54-9466-244C2416DAFF}"/>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8123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26E8-E448-4827-B043-EEA8531F4C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1F876B-1C87-4BE2-B221-C279361AAE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9FA297-2196-4CED-8A31-A8DC01961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B29A1B-6CBE-418C-B445-C2EFDBE2D911}"/>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6" name="Footer Placeholder 5">
            <a:extLst>
              <a:ext uri="{FF2B5EF4-FFF2-40B4-BE49-F238E27FC236}">
                <a16:creationId xmlns:a16="http://schemas.microsoft.com/office/drawing/2014/main" id="{A9D0A14B-7DCC-4B84-B3CF-EF8DA45830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87FC17-8FAA-4F1B-B5EB-AB4B54A9CDA7}"/>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90552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B2E73-60E6-466A-8572-7C93C91E8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64126A-9EEC-45E5-AFF5-ED9DC47E14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02EBF-2040-45E2-9635-33F23DE35C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EF66CA2B-D5FD-4353-91EC-2951CB3615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6BAF27-2A01-4A9E-BBCF-821A3AB3CA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98307-5305-4AA5-A756-F6938C17CCB3}" type="slidenum">
              <a:rPr lang="en-US" smtClean="0"/>
              <a:t>‹#›</a:t>
            </a:fld>
            <a:endParaRPr lang="en-US"/>
          </a:p>
        </p:txBody>
      </p:sp>
    </p:spTree>
    <p:extLst>
      <p:ext uri="{BB962C8B-B14F-4D97-AF65-F5344CB8AC3E}">
        <p14:creationId xmlns:p14="http://schemas.microsoft.com/office/powerpoint/2010/main" val="4029550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990AB-19CA-4710-9D61-B891D92F2BD0}"/>
              </a:ext>
            </a:extLst>
          </p:cNvPr>
          <p:cNvSpPr>
            <a:spLocks noGrp="1"/>
          </p:cNvSpPr>
          <p:nvPr>
            <p:ph type="ctrTitle"/>
          </p:nvPr>
        </p:nvSpPr>
        <p:spPr>
          <a:xfrm>
            <a:off x="1524000" y="406400"/>
            <a:ext cx="9144000" cy="2387600"/>
          </a:xfrm>
        </p:spPr>
        <p:txBody>
          <a:bodyPr/>
          <a:lstStyle/>
          <a:p>
            <a:r>
              <a:rPr lang="en-US" dirty="0"/>
              <a:t>MN Public Employees Insurance Program (PEIP)</a:t>
            </a:r>
          </a:p>
        </p:txBody>
      </p:sp>
      <p:sp>
        <p:nvSpPr>
          <p:cNvPr id="3" name="Subtitle 2">
            <a:extLst>
              <a:ext uri="{FF2B5EF4-FFF2-40B4-BE49-F238E27FC236}">
                <a16:creationId xmlns:a16="http://schemas.microsoft.com/office/drawing/2014/main" id="{3F984900-C20F-43E4-B090-27DD2E782642}"/>
              </a:ext>
            </a:extLst>
          </p:cNvPr>
          <p:cNvSpPr>
            <a:spLocks noGrp="1"/>
          </p:cNvSpPr>
          <p:nvPr>
            <p:ph type="subTitle" idx="1"/>
          </p:nvPr>
        </p:nvSpPr>
        <p:spPr>
          <a:xfrm>
            <a:off x="1450848" y="2986024"/>
            <a:ext cx="9144000" cy="3012440"/>
          </a:xfrm>
        </p:spPr>
        <p:txBody>
          <a:bodyPr>
            <a:normAutofit/>
          </a:bodyPr>
          <a:lstStyle/>
          <a:p>
            <a:r>
              <a:rPr lang="en-US" sz="3600" dirty="0"/>
              <a:t>Member Online Premium Payment</a:t>
            </a:r>
          </a:p>
          <a:p>
            <a:endParaRPr lang="en-US" sz="3600" dirty="0"/>
          </a:p>
          <a:p>
            <a:r>
              <a:rPr lang="en-US" sz="2200" dirty="0"/>
              <a:t>We encourage all payors to use the online payment system. We hope you find these instructions helpful in setting up your payments.</a:t>
            </a:r>
          </a:p>
          <a:p>
            <a:r>
              <a:rPr lang="en-US" sz="2200" dirty="0"/>
              <a:t>If you have any problems with the process, please call us at 952-746-3106.</a:t>
            </a:r>
          </a:p>
          <a:p>
            <a:endParaRPr lang="en-US" sz="3600" dirty="0"/>
          </a:p>
        </p:txBody>
      </p:sp>
    </p:spTree>
    <p:extLst>
      <p:ext uri="{BB962C8B-B14F-4D97-AF65-F5344CB8AC3E}">
        <p14:creationId xmlns:p14="http://schemas.microsoft.com/office/powerpoint/2010/main" val="374757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791B9583-EDDB-46CC-91C5-D3B08A3146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696505"/>
            <a:ext cx="5506843" cy="5227265"/>
          </a:xfrm>
        </p:spPr>
      </p:pic>
      <p:pic>
        <p:nvPicPr>
          <p:cNvPr id="7" name="Picture 6">
            <a:extLst>
              <a:ext uri="{FF2B5EF4-FFF2-40B4-BE49-F238E27FC236}">
                <a16:creationId xmlns:a16="http://schemas.microsoft.com/office/drawing/2014/main" id="{5DFEE502-9062-4980-99DC-0EDC31C8586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520550" y="696506"/>
            <a:ext cx="4833249" cy="5227264"/>
          </a:xfrm>
          <a:prstGeom prst="rect">
            <a:avLst/>
          </a:prstGeom>
        </p:spPr>
      </p:pic>
      <p:cxnSp>
        <p:nvCxnSpPr>
          <p:cNvPr id="9" name="Straight Arrow Connector 8">
            <a:extLst>
              <a:ext uri="{FF2B5EF4-FFF2-40B4-BE49-F238E27FC236}">
                <a16:creationId xmlns:a16="http://schemas.microsoft.com/office/drawing/2014/main" id="{F636DB4D-CA18-44E6-B4C4-9DCEC2D5638B}"/>
              </a:ext>
            </a:extLst>
          </p:cNvPr>
          <p:cNvCxnSpPr>
            <a:cxnSpLocks/>
          </p:cNvCxnSpPr>
          <p:nvPr/>
        </p:nvCxnSpPr>
        <p:spPr>
          <a:xfrm>
            <a:off x="5862484" y="1378974"/>
            <a:ext cx="1086956" cy="10855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29AB301-DF42-42B5-A055-ADC6C9AC175F}"/>
              </a:ext>
            </a:extLst>
          </p:cNvPr>
          <p:cNvCxnSpPr>
            <a:cxnSpLocks/>
          </p:cNvCxnSpPr>
          <p:nvPr/>
        </p:nvCxnSpPr>
        <p:spPr>
          <a:xfrm>
            <a:off x="2182761" y="1821426"/>
            <a:ext cx="4766679" cy="14887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14A79DA-F1B6-4735-968D-F739E7D57F30}"/>
              </a:ext>
            </a:extLst>
          </p:cNvPr>
          <p:cNvCxnSpPr>
            <a:cxnSpLocks/>
          </p:cNvCxnSpPr>
          <p:nvPr/>
        </p:nvCxnSpPr>
        <p:spPr>
          <a:xfrm>
            <a:off x="2496312" y="2121408"/>
            <a:ext cx="4453128" cy="1631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402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77A765A-45AF-438E-AA68-25CF8BBBB90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173673" y="495997"/>
            <a:ext cx="7448414" cy="5866005"/>
          </a:xfrm>
          <a:prstGeom prst="rect">
            <a:avLst/>
          </a:prstGeom>
        </p:spPr>
      </p:pic>
      <p:sp>
        <p:nvSpPr>
          <p:cNvPr id="4" name="Content Placeholder 3">
            <a:extLst>
              <a:ext uri="{FF2B5EF4-FFF2-40B4-BE49-F238E27FC236}">
                <a16:creationId xmlns:a16="http://schemas.microsoft.com/office/drawing/2014/main" id="{945D6C70-BBC1-4A7A-93FF-04E6344C9ABA}"/>
              </a:ext>
            </a:extLst>
          </p:cNvPr>
          <p:cNvSpPr>
            <a:spLocks noGrp="1"/>
          </p:cNvSpPr>
          <p:nvPr>
            <p:ph idx="1"/>
          </p:nvPr>
        </p:nvSpPr>
        <p:spPr>
          <a:xfrm>
            <a:off x="6688174" y="3854724"/>
            <a:ext cx="3045823" cy="1962604"/>
          </a:xfrm>
        </p:spPr>
        <p:txBody>
          <a:bodyPr>
            <a:normAutofit/>
          </a:bodyPr>
          <a:lstStyle/>
          <a:p>
            <a:pPr marL="0" indent="0">
              <a:buNone/>
            </a:pPr>
            <a:r>
              <a:rPr lang="en-US" sz="2000" dirty="0"/>
              <a:t>Use the drop-down to select either ‘New Bank Account’ (for an ACH payment), or ‘New  Card Account’ (for a credit card or debit card payment)</a:t>
            </a:r>
          </a:p>
        </p:txBody>
      </p:sp>
      <p:cxnSp>
        <p:nvCxnSpPr>
          <p:cNvPr id="8" name="Straight Arrow Connector 7">
            <a:extLst>
              <a:ext uri="{FF2B5EF4-FFF2-40B4-BE49-F238E27FC236}">
                <a16:creationId xmlns:a16="http://schemas.microsoft.com/office/drawing/2014/main" id="{CC3ABE34-932D-47D2-A823-D5B6DBEA761B}"/>
              </a:ext>
            </a:extLst>
          </p:cNvPr>
          <p:cNvCxnSpPr>
            <a:cxnSpLocks/>
          </p:cNvCxnSpPr>
          <p:nvPr/>
        </p:nvCxnSpPr>
        <p:spPr>
          <a:xfrm flipH="1">
            <a:off x="4995676" y="4397829"/>
            <a:ext cx="1692498" cy="155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699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F14D3-38B3-44A7-A252-7F80D175820F}"/>
              </a:ext>
            </a:extLst>
          </p:cNvPr>
          <p:cNvSpPr>
            <a:spLocks noGrp="1"/>
          </p:cNvSpPr>
          <p:nvPr>
            <p:ph type="title"/>
          </p:nvPr>
        </p:nvSpPr>
        <p:spPr>
          <a:xfrm>
            <a:off x="1003663" y="1349828"/>
            <a:ext cx="4352109" cy="3840481"/>
          </a:xfrm>
        </p:spPr>
        <p:txBody>
          <a:bodyPr>
            <a:normAutofit/>
          </a:bodyPr>
          <a:lstStyle/>
          <a:p>
            <a:r>
              <a:rPr lang="en-US" sz="2400" dirty="0"/>
              <a:t>After selecting your payment type, please enter your account information.</a:t>
            </a:r>
          </a:p>
        </p:txBody>
      </p:sp>
      <p:pic>
        <p:nvPicPr>
          <p:cNvPr id="5" name="Content Placeholder 4">
            <a:extLst>
              <a:ext uri="{FF2B5EF4-FFF2-40B4-BE49-F238E27FC236}">
                <a16:creationId xmlns:a16="http://schemas.microsoft.com/office/drawing/2014/main" id="{ADCFDF19-F4D7-44C6-9235-0455CFF3206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5475430" y="1375074"/>
            <a:ext cx="5432967" cy="4473614"/>
          </a:xfrm>
        </p:spPr>
      </p:pic>
    </p:spTree>
    <p:extLst>
      <p:ext uri="{BB962C8B-B14F-4D97-AF65-F5344CB8AC3E}">
        <p14:creationId xmlns:p14="http://schemas.microsoft.com/office/powerpoint/2010/main" val="931624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977786-8837-4B24-AE38-DD208318A1E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634666" y="478354"/>
            <a:ext cx="6922667" cy="5901291"/>
          </a:xfrm>
          <a:prstGeom prst="rect">
            <a:avLst/>
          </a:prstGeom>
        </p:spPr>
      </p:pic>
      <p:sp>
        <p:nvSpPr>
          <p:cNvPr id="6" name="Content Placeholder 5">
            <a:extLst>
              <a:ext uri="{FF2B5EF4-FFF2-40B4-BE49-F238E27FC236}">
                <a16:creationId xmlns:a16="http://schemas.microsoft.com/office/drawing/2014/main" id="{8EB1E53B-A5CB-4077-9395-452C696EDD14}"/>
              </a:ext>
            </a:extLst>
          </p:cNvPr>
          <p:cNvSpPr>
            <a:spLocks noGrp="1"/>
          </p:cNvSpPr>
          <p:nvPr>
            <p:ph idx="1"/>
          </p:nvPr>
        </p:nvSpPr>
        <p:spPr>
          <a:xfrm>
            <a:off x="6348984" y="3947033"/>
            <a:ext cx="3279648" cy="2252599"/>
          </a:xfrm>
        </p:spPr>
        <p:txBody>
          <a:bodyPr/>
          <a:lstStyle/>
          <a:p>
            <a:pPr marL="0" indent="0">
              <a:buNone/>
            </a:pPr>
            <a:r>
              <a:rPr lang="en-US" dirty="0"/>
              <a:t>Enter the date on which you want the payment made and the amount you want to pay.</a:t>
            </a:r>
          </a:p>
        </p:txBody>
      </p:sp>
      <p:cxnSp>
        <p:nvCxnSpPr>
          <p:cNvPr id="10" name="Straight Arrow Connector 9">
            <a:extLst>
              <a:ext uri="{FF2B5EF4-FFF2-40B4-BE49-F238E27FC236}">
                <a16:creationId xmlns:a16="http://schemas.microsoft.com/office/drawing/2014/main" id="{05B3164A-147B-4D7B-A58C-A3EFAE2BD0B1}"/>
              </a:ext>
            </a:extLst>
          </p:cNvPr>
          <p:cNvCxnSpPr>
            <a:cxnSpLocks/>
          </p:cNvCxnSpPr>
          <p:nvPr/>
        </p:nvCxnSpPr>
        <p:spPr>
          <a:xfrm flipH="1">
            <a:off x="4113059" y="4608576"/>
            <a:ext cx="2150581" cy="85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2D9491B-1EBE-4B91-A9FF-F2B7996DBB8E}"/>
              </a:ext>
            </a:extLst>
          </p:cNvPr>
          <p:cNvCxnSpPr>
            <a:cxnSpLocks/>
          </p:cNvCxnSpPr>
          <p:nvPr/>
        </p:nvCxnSpPr>
        <p:spPr>
          <a:xfrm flipH="1">
            <a:off x="4030327" y="5320066"/>
            <a:ext cx="23186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59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471F4E3-49F8-4292-84C1-0694836B072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878077" y="688995"/>
            <a:ext cx="5997148" cy="5480009"/>
          </a:xfrm>
        </p:spPr>
      </p:pic>
      <p:sp>
        <p:nvSpPr>
          <p:cNvPr id="6" name="TextBox 5">
            <a:extLst>
              <a:ext uri="{FF2B5EF4-FFF2-40B4-BE49-F238E27FC236}">
                <a16:creationId xmlns:a16="http://schemas.microsoft.com/office/drawing/2014/main" id="{882107DE-5B4B-4129-8D70-2039DFB2E6D1}"/>
              </a:ext>
            </a:extLst>
          </p:cNvPr>
          <p:cNvSpPr txBox="1"/>
          <p:nvPr/>
        </p:nvSpPr>
        <p:spPr>
          <a:xfrm>
            <a:off x="7577328" y="3017520"/>
            <a:ext cx="3200400" cy="1200329"/>
          </a:xfrm>
          <a:prstGeom prst="rect">
            <a:avLst/>
          </a:prstGeom>
          <a:noFill/>
        </p:spPr>
        <p:txBody>
          <a:bodyPr wrap="square" rtlCol="0">
            <a:spAutoFit/>
          </a:bodyPr>
          <a:lstStyle/>
          <a:p>
            <a:r>
              <a:rPr lang="en-US" dirty="0"/>
              <a:t>Review payment details, then click ‘Confirm’ to make the payment, ‘Edit’ to make any changes, or ‘Cancel’</a:t>
            </a:r>
          </a:p>
        </p:txBody>
      </p:sp>
      <p:cxnSp>
        <p:nvCxnSpPr>
          <p:cNvPr id="8" name="Straight Arrow Connector 7">
            <a:extLst>
              <a:ext uri="{FF2B5EF4-FFF2-40B4-BE49-F238E27FC236}">
                <a16:creationId xmlns:a16="http://schemas.microsoft.com/office/drawing/2014/main" id="{8481FB15-6B43-48FA-8D18-E4618BDEFDD1}"/>
              </a:ext>
            </a:extLst>
          </p:cNvPr>
          <p:cNvCxnSpPr>
            <a:cxnSpLocks/>
            <a:stCxn id="6" idx="1"/>
          </p:cNvCxnSpPr>
          <p:nvPr/>
        </p:nvCxnSpPr>
        <p:spPr>
          <a:xfrm flipH="1">
            <a:off x="1746504" y="3617685"/>
            <a:ext cx="5830824" cy="20607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62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D414114-9372-4065-A548-41BDA7A5D865}"/>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850024" y="539098"/>
            <a:ext cx="6941165" cy="5779804"/>
          </a:xfrm>
        </p:spPr>
      </p:pic>
      <p:sp>
        <p:nvSpPr>
          <p:cNvPr id="6" name="TextBox 5">
            <a:extLst>
              <a:ext uri="{FF2B5EF4-FFF2-40B4-BE49-F238E27FC236}">
                <a16:creationId xmlns:a16="http://schemas.microsoft.com/office/drawing/2014/main" id="{737E74D9-08CF-4D07-B4D6-742129D99AAD}"/>
              </a:ext>
            </a:extLst>
          </p:cNvPr>
          <p:cNvSpPr txBox="1"/>
          <p:nvPr/>
        </p:nvSpPr>
        <p:spPr>
          <a:xfrm>
            <a:off x="8119872" y="2441448"/>
            <a:ext cx="2596896" cy="2308324"/>
          </a:xfrm>
          <a:prstGeom prst="rect">
            <a:avLst/>
          </a:prstGeom>
          <a:noFill/>
        </p:spPr>
        <p:txBody>
          <a:bodyPr wrap="square" rtlCol="0">
            <a:spAutoFit/>
          </a:bodyPr>
          <a:lstStyle/>
          <a:p>
            <a:r>
              <a:rPr lang="en-US" dirty="0"/>
              <a:t>The last page shows the details of the payment. You may print or save the page. An email with the payment details will be sent to the email address entered on the first screen.</a:t>
            </a:r>
          </a:p>
        </p:txBody>
      </p:sp>
    </p:spTree>
    <p:extLst>
      <p:ext uri="{BB962C8B-B14F-4D97-AF65-F5344CB8AC3E}">
        <p14:creationId xmlns:p14="http://schemas.microsoft.com/office/powerpoint/2010/main" val="454029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177</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MN Public Employees Insurance Program (PEIP)</vt:lpstr>
      <vt:lpstr>PowerPoint Presentation</vt:lpstr>
      <vt:lpstr>PowerPoint Presentation</vt:lpstr>
      <vt:lpstr>After selecting your payment type, please enter your account information.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MN Public Employees Insurance Program (PEIP)</dc:title>
  <dc:creator>Anderson, Scott L (MMB)</dc:creator>
  <cp:lastModifiedBy>Anderson, Scott L (MMB)</cp:lastModifiedBy>
  <cp:revision>11</cp:revision>
  <dcterms:created xsi:type="dcterms:W3CDTF">2020-05-28T15:25:25Z</dcterms:created>
  <dcterms:modified xsi:type="dcterms:W3CDTF">2020-06-03T19:14:10Z</dcterms:modified>
</cp:coreProperties>
</file>